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5211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0833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16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47455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3532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680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5977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464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4423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8417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518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3865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677469" y="365126"/>
            <a:ext cx="1187355" cy="603866"/>
          </a:xfrm>
        </p:spPr>
        <p:txBody>
          <a:bodyPr>
            <a:normAutofit fontScale="90000"/>
          </a:bodyPr>
          <a:lstStyle/>
          <a:p>
            <a:r>
              <a:rPr lang="ar-IQ" b="1" dirty="0" smtClean="0"/>
              <a:t>الحكام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0654" y="968992"/>
            <a:ext cx="10972800" cy="53908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b="1" dirty="0"/>
              <a:t>الحكم الثاني</a:t>
            </a:r>
            <a:endParaRPr lang="en-US" dirty="0"/>
          </a:p>
          <a:p>
            <a:pPr marL="0" indent="0" algn="ctr">
              <a:buNone/>
            </a:pPr>
            <a:r>
              <a:rPr lang="ar-SA" b="1" dirty="0"/>
              <a:t>الموقع</a:t>
            </a:r>
            <a:endParaRPr lang="en-US" dirty="0"/>
          </a:p>
          <a:p>
            <a:pPr marL="0" indent="0" algn="ctr">
              <a:buNone/>
            </a:pPr>
            <a:r>
              <a:rPr lang="ar-SA" dirty="0"/>
              <a:t>يؤدي الحكم الثاني واجباته واقفاً خارج الملعب قرب القائم في الجانب المقابل مواجه اً الحكم الأول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ar-SA" b="1" dirty="0"/>
              <a:t>السلطة</a:t>
            </a:r>
            <a:endParaRPr lang="en-US" dirty="0"/>
          </a:p>
          <a:p>
            <a:pPr marL="0" indent="0" algn="ctr">
              <a:buNone/>
            </a:pPr>
            <a:r>
              <a:rPr lang="ar-SA" dirty="0"/>
              <a:t>الحكم الثاني هو مساعد للحكم الأول، ولكن له أيضاً نطاق سلطة خاصة به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ar-SA" dirty="0"/>
              <a:t>يحق له أن يحل محل الحكم الأول، في حالة عدم قدرة الحكم الأول على الاستمرار في عمله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ar-SA" dirty="0"/>
              <a:t>يحق له أيضاً الإشارة بدون إطلاق الصافرة إلى أخطاء خارج نطاق سلطاته، ولكن لا يحق له الاصرار عليها للحكم الأول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ar-SA" dirty="0"/>
              <a:t>يراقب عمل المسجل او المسجلين</a:t>
            </a:r>
            <a:endParaRPr lang="en-US" dirty="0"/>
          </a:p>
          <a:p>
            <a:pPr marL="0" indent="0" algn="ctr">
              <a:buNone/>
            </a:pPr>
            <a:r>
              <a:rPr lang="ar-SA" dirty="0"/>
              <a:t>يشرف على أعضاء الفريق على مقعد الفريق، ويبلغ الحكم الأول عن سوء سلوكياتهم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829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677469" y="365126"/>
            <a:ext cx="1187355" cy="603866"/>
          </a:xfrm>
        </p:spPr>
        <p:txBody>
          <a:bodyPr>
            <a:normAutofit fontScale="90000"/>
          </a:bodyPr>
          <a:lstStyle/>
          <a:p>
            <a:r>
              <a:rPr lang="ar-IQ" b="1" dirty="0" smtClean="0"/>
              <a:t>الحكام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0654" y="968992"/>
            <a:ext cx="10972800" cy="52079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3200" dirty="0"/>
              <a:t>يراقب اللاعبين في منطقتي الإحماء</a:t>
            </a:r>
            <a:endParaRPr lang="en-US" sz="3200" dirty="0"/>
          </a:p>
          <a:p>
            <a:pPr marL="0" indent="0" algn="ctr">
              <a:buNone/>
            </a:pPr>
            <a:r>
              <a:rPr lang="ar-SA" sz="3200" dirty="0"/>
              <a:t>يسمح بتوقفات اللعب العادية، ويراقب مدتها ويرفض الطلبات الخاطئة</a:t>
            </a:r>
            <a:endParaRPr lang="en-US" sz="3200" dirty="0"/>
          </a:p>
          <a:p>
            <a:pPr marL="0" indent="0" algn="ctr">
              <a:buNone/>
            </a:pPr>
            <a:r>
              <a:rPr lang="ar-SA" sz="3200" dirty="0"/>
              <a:t>يراقب عدد الأوقات المستقطعة والتبديلات المستخدمة بواسطة كل فريق، ويبلغ الحكم الأول والمدرب المعني عن الوقت المستقطع الثاني والتبديلين الخامس والسادس</a:t>
            </a:r>
            <a:r>
              <a:rPr lang="en-US" sz="3200" dirty="0"/>
              <a:t>.</a:t>
            </a:r>
          </a:p>
          <a:p>
            <a:pPr marL="0" indent="0" algn="ctr">
              <a:buNone/>
            </a:pPr>
            <a:r>
              <a:rPr lang="ar-SA" sz="3200" dirty="0"/>
              <a:t>يسمح في حالة إصابة اللاعب، بتبديل استثنائي أو يمنح</a:t>
            </a:r>
            <a:r>
              <a:rPr lang="en-US" sz="3200" dirty="0"/>
              <a:t> 3 </a:t>
            </a:r>
            <a:r>
              <a:rPr lang="ar-SA" sz="3200" dirty="0"/>
              <a:t>دقائق وقت للعلاج</a:t>
            </a:r>
            <a:r>
              <a:rPr lang="en-US" sz="3200" dirty="0"/>
              <a:t>.</a:t>
            </a:r>
          </a:p>
          <a:p>
            <a:pPr marL="0" indent="0" algn="ctr">
              <a:buNone/>
            </a:pPr>
            <a:r>
              <a:rPr lang="ar-SA" sz="3200" dirty="0"/>
              <a:t>يتأكد من حالة الأرضية خاصة في المنطقة الأمامية، ويتأكد أيضاً أثناء المباراة من أن </a:t>
            </a:r>
            <a:r>
              <a:rPr lang="ar-IQ" sz="3200" dirty="0" smtClean="0"/>
              <a:t>الكرات </a:t>
            </a:r>
            <a:r>
              <a:rPr lang="ar-SA" sz="3200" dirty="0" smtClean="0"/>
              <a:t>ما </a:t>
            </a:r>
            <a:r>
              <a:rPr lang="ar-IQ" sz="3200" dirty="0" smtClean="0"/>
              <a:t>زالت </a:t>
            </a:r>
            <a:r>
              <a:rPr lang="ar-SA" sz="3200" dirty="0" smtClean="0"/>
              <a:t>مطابقة </a:t>
            </a:r>
            <a:r>
              <a:rPr lang="ar-SA" sz="3200" dirty="0"/>
              <a:t>اللوائح</a:t>
            </a:r>
            <a:r>
              <a:rPr lang="en-US" sz="3200" dirty="0"/>
              <a:t>.</a:t>
            </a:r>
          </a:p>
          <a:p>
            <a:pPr marL="0" indent="0" algn="ctr">
              <a:buNone/>
            </a:pPr>
            <a:r>
              <a:rPr lang="ar-SA" sz="3200" dirty="0"/>
              <a:t>يشرف على أعضاء الفريق في مناطق الجزاء، ويبلغ الحكم الأول عن سوء سلوكهم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6493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677469" y="365126"/>
            <a:ext cx="1187355" cy="603866"/>
          </a:xfrm>
        </p:spPr>
        <p:txBody>
          <a:bodyPr>
            <a:normAutofit fontScale="90000"/>
          </a:bodyPr>
          <a:lstStyle/>
          <a:p>
            <a:r>
              <a:rPr lang="ar-IQ" b="1" dirty="0" smtClean="0"/>
              <a:t>الحكام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0654" y="968992"/>
            <a:ext cx="10972800" cy="52079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3200" b="1" dirty="0"/>
              <a:t>المسئوليات</a:t>
            </a:r>
            <a:endParaRPr lang="en-US" sz="3200" dirty="0"/>
          </a:p>
          <a:p>
            <a:pPr marL="0" indent="0" algn="ctr">
              <a:buNone/>
            </a:pPr>
            <a:r>
              <a:rPr lang="ar-SA" sz="3200" dirty="0"/>
              <a:t>يتأكد عند بداية كل شوط وعند تغيير الملعبين في الشوط الفاصل ومتى ما كان ضرورياً، يدقق الحكم الثاني بأن الم ا ركز الفعلية للاعبين في الملعب مطابقة لورقة ترتيب الدوران</a:t>
            </a:r>
            <a:r>
              <a:rPr lang="en-US" sz="3200" dirty="0"/>
              <a:t>.</a:t>
            </a:r>
          </a:p>
          <a:p>
            <a:pPr marL="0" indent="0" algn="ctr">
              <a:buNone/>
            </a:pPr>
            <a:r>
              <a:rPr lang="ar-SA" sz="3200" dirty="0"/>
              <a:t>أثناء المباراة يقرر الحكم الثاني ويطلق الصافرة ويؤشر على</a:t>
            </a:r>
            <a:r>
              <a:rPr lang="en-US" sz="3200" dirty="0"/>
              <a:t>:</a:t>
            </a:r>
          </a:p>
          <a:p>
            <a:pPr marL="0" indent="0" algn="ctr">
              <a:buNone/>
            </a:pPr>
            <a:r>
              <a:rPr lang="ar-SA" sz="3200" dirty="0"/>
              <a:t>الاجتياز داخل ملعب ومجال المنافس تحت الشبكة</a:t>
            </a:r>
            <a:endParaRPr lang="en-US" sz="3200" dirty="0"/>
          </a:p>
          <a:p>
            <a:pPr marL="0" indent="0" algn="ctr">
              <a:buNone/>
            </a:pPr>
            <a:r>
              <a:rPr lang="ar-SA" sz="3200" dirty="0"/>
              <a:t>أخطاء المركز للفريق المستقبل</a:t>
            </a:r>
            <a:r>
              <a:rPr lang="en-US" sz="3200" dirty="0"/>
              <a:t>. , 4</a:t>
            </a:r>
          </a:p>
          <a:p>
            <a:pPr marL="0" indent="0" algn="ctr">
              <a:buNone/>
            </a:pPr>
            <a:r>
              <a:rPr lang="ar-SA" sz="3200" dirty="0"/>
              <a:t>خطأ ملامسة اللاعب للشبكة وبالدرجة الأولى جهة الصد ولمس العصا الهوائية التي بجانبه من الملعب</a:t>
            </a:r>
            <a:r>
              <a:rPr lang="en-US" sz="3200" dirty="0"/>
              <a:t>.</a:t>
            </a:r>
          </a:p>
          <a:p>
            <a:pPr marL="0" indent="0" algn="ctr">
              <a:buNone/>
            </a:pP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3592538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677469" y="365126"/>
            <a:ext cx="1187355" cy="603866"/>
          </a:xfrm>
        </p:spPr>
        <p:txBody>
          <a:bodyPr>
            <a:normAutofit fontScale="90000"/>
          </a:bodyPr>
          <a:lstStyle/>
          <a:p>
            <a:r>
              <a:rPr lang="ar-IQ" b="1" dirty="0" smtClean="0"/>
              <a:t>الحكام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0654" y="968992"/>
            <a:ext cx="10972800" cy="52079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3200" dirty="0"/>
              <a:t>الصد المكتمل بواسطة لاعبي الصف الخلفي أو محاولة الصد بواسطة اللاعب الحر، أو خطأ الضربة الهجومية بواسطة لاعبي الصف الخلفي أو بواسطة اللاعب الحر</a:t>
            </a:r>
            <a:r>
              <a:rPr lang="en-US" sz="3200" dirty="0"/>
              <a:t>.</a:t>
            </a:r>
          </a:p>
          <a:p>
            <a:pPr marL="0" indent="0" algn="ctr">
              <a:buNone/>
            </a:pPr>
            <a:r>
              <a:rPr lang="ar-SA" sz="3200" dirty="0"/>
              <a:t>ملامسة الكرة لجسم خارجي</a:t>
            </a:r>
            <a:endParaRPr lang="en-US" sz="3200" dirty="0"/>
          </a:p>
          <a:p>
            <a:pPr marL="0" indent="0" algn="ctr">
              <a:buNone/>
            </a:pPr>
            <a:r>
              <a:rPr lang="ar-SA" sz="3200" dirty="0"/>
              <a:t>ملامسة الكرة الأرض عندما يكون الحكم الأول في وضع لا يمكنه من رؤية اللمسة</a:t>
            </a:r>
            <a:r>
              <a:rPr lang="en-US" sz="3200" dirty="0"/>
              <a:t>.</a:t>
            </a:r>
          </a:p>
          <a:p>
            <a:pPr marL="0" indent="0" algn="ctr">
              <a:buNone/>
            </a:pPr>
            <a:r>
              <a:rPr lang="ar-SA" sz="3200" dirty="0"/>
              <a:t>الكرة التي تعبر الشبكة كلياً أو جزئياً خارج مجال العبور إلى ملعب المنافس أو تلمس العصا الهوائية من جانبه من الملعب</a:t>
            </a:r>
            <a:r>
              <a:rPr lang="en-US" sz="3200" dirty="0"/>
              <a:t>.</a:t>
            </a:r>
          </a:p>
          <a:p>
            <a:pPr marL="0" indent="0" algn="ctr">
              <a:buNone/>
            </a:pPr>
            <a:r>
              <a:rPr lang="ar-SA" sz="3200" dirty="0"/>
              <a:t>الكرة القادمة من الإرسال واللمسة الثالثة التي تعبر فوق أو خارج العصا الهوائية من جانبه من الملعب</a:t>
            </a:r>
            <a:r>
              <a:rPr lang="en-US" sz="3200" dirty="0"/>
              <a:t>.</a:t>
            </a:r>
          </a:p>
          <a:p>
            <a:pPr marL="0" indent="0" algn="ctr">
              <a:buNone/>
            </a:pPr>
            <a:r>
              <a:rPr lang="ar-SA" sz="3200" dirty="0"/>
              <a:t>عند نهاية المباراة يدقق ويوقع </a:t>
            </a:r>
            <a:r>
              <a:rPr lang="ar-SA" sz="3200" dirty="0" err="1"/>
              <a:t>إستمارة</a:t>
            </a:r>
            <a:r>
              <a:rPr lang="ar-SA" sz="3200" dirty="0"/>
              <a:t> التسجيل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9598943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355</Words>
  <Application>Microsoft Office PowerPoint</Application>
  <PresentationFormat>ملء الشاشة</PresentationFormat>
  <Paragraphs>31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نسق Office</vt:lpstr>
      <vt:lpstr>الحكام</vt:lpstr>
      <vt:lpstr>الحكام</vt:lpstr>
      <vt:lpstr>الحكام</vt:lpstr>
      <vt:lpstr>الحكام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التجهيزات والادوات</dc:title>
  <dc:creator>DR.Ahmed Saker 2O14</dc:creator>
  <cp:lastModifiedBy>Windows User</cp:lastModifiedBy>
  <cp:revision>5</cp:revision>
  <dcterms:created xsi:type="dcterms:W3CDTF">2018-12-12T05:46:15Z</dcterms:created>
  <dcterms:modified xsi:type="dcterms:W3CDTF">2019-09-06T17:49:46Z</dcterms:modified>
</cp:coreProperties>
</file>